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2" r:id="rId1"/>
  </p:sldMasterIdLst>
  <p:notesMasterIdLst>
    <p:notesMasterId r:id="rId19"/>
  </p:notesMasterIdLst>
  <p:handoutMasterIdLst>
    <p:handoutMasterId r:id="rId20"/>
  </p:handoutMasterIdLst>
  <p:sldIdLst>
    <p:sldId id="677" r:id="rId2"/>
    <p:sldId id="681" r:id="rId3"/>
    <p:sldId id="692" r:id="rId4"/>
    <p:sldId id="684" r:id="rId5"/>
    <p:sldId id="683" r:id="rId6"/>
    <p:sldId id="686" r:id="rId7"/>
    <p:sldId id="679" r:id="rId8"/>
    <p:sldId id="687" r:id="rId9"/>
    <p:sldId id="699" r:id="rId10"/>
    <p:sldId id="698" r:id="rId11"/>
    <p:sldId id="688" r:id="rId12"/>
    <p:sldId id="700" r:id="rId13"/>
    <p:sldId id="689" r:id="rId14"/>
    <p:sldId id="694" r:id="rId15"/>
    <p:sldId id="690" r:id="rId16"/>
    <p:sldId id="693" r:id="rId17"/>
    <p:sldId id="697" r:id="rId18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37F"/>
    <a:srgbClr val="31489F"/>
    <a:srgbClr val="4F81BD"/>
    <a:srgbClr val="446FA2"/>
    <a:srgbClr val="E9EDF4"/>
    <a:srgbClr val="D0D8E8"/>
    <a:srgbClr val="6699FF"/>
    <a:srgbClr val="993300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6384" autoAdjust="0"/>
  </p:normalViewPr>
  <p:slideViewPr>
    <p:cSldViewPr snapToObjects="1">
      <p:cViewPr>
        <p:scale>
          <a:sx n="60" d="100"/>
          <a:sy n="60" d="100"/>
        </p:scale>
        <p:origin x="-394" y="-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napToObjects="1"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9290D-03F1-435B-AFE1-EA3DE7CC96A4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3F348E2-EF53-46F8-A8FB-261F327E4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5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0AD5DF-33CA-4570-BC7F-6CA97FA29312}" type="datetimeFigureOut">
              <a:rPr lang="ru-RU"/>
              <a:pPr>
                <a:defRPr/>
              </a:pPr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C684D0B-CF85-4BB7-93B7-9FC357A73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8090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170" marR="357505" indent="448945" algn="just"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684D0B-CF85-4BB7-93B7-9FC357A73FA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7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6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C7FA-6C0C-499D-9246-5375C7D1E4C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4BEF3-3395-45EC-84C9-BE5F43FE1E3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40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A098D-AC4F-496C-AF51-53654031B0ED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D9E45-513B-48E9-A01D-DFF24736E85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65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6EB58-2B91-400E-B7F3-C91054765F66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E8585-44E6-4079-8113-FA13AC12F53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264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6A5787-1E55-4B18-A886-8C7667E65EA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FF4B-86AE-4AF6-9FA7-8F3190F1C2E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00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1F963-721F-4672-BD41-0D43B5BD558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EA4AC-C7D3-49CC-BA82-B4CB257DFB7B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71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88EC8-5FF3-4054-867B-AD9161118969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51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B8CC-BC9A-4453-BA23-FE51A03ADF7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10C6A-6DEC-4CD0-9E6D-369F08F1195E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30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C351AD-D580-4FA0-990F-9B4669C47D5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2055-C9E0-4A2B-945C-F8D8E4CE2D1C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6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6D047B-A4E6-4A57-99A6-BFB36ADD871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8CCB-5C1B-400E-8D24-39B8B2FED40D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1CADE-8B3A-44C5-99C8-7DC0B0DFD47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459BE-0F8D-4391-B278-F71F515FE921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0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8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6EC471-78FD-467A-BD40-C26340464CEC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F2DC2-57D0-4A9D-80DB-2D85F896AF48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95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E3BB67-46E9-41F1-8A83-6616EFBCF77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>
                <a:defRPr/>
              </a:pPr>
              <a:t>01.03.2021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0EAE-03C2-4DDD-8D85-6EC9D18690A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/>
              <a:t>‹#›</a:t>
            </a:fld>
            <a:endParaRPr lang="ru-RU" altLang="ru-RU" smtClean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955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1" y="378943"/>
            <a:ext cx="11881517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379" y="1628770"/>
            <a:ext cx="10081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algn="ctr"/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по итогам работы в 2019 – 2020 годах </a:t>
            </a:r>
          </a:p>
          <a:p>
            <a:pPr algn="ctr"/>
            <a:r>
              <a:rPr lang="ru-RU" sz="3600" b="1" dirty="0" smtClean="0">
                <a:solidFill>
                  <a:srgbClr val="03237F"/>
                </a:solidFill>
                <a:latin typeface="Times New Roman" pitchFamily="18" charset="0"/>
                <a:cs typeface="Times New Roman" pitchFamily="18" charset="0"/>
              </a:rPr>
              <a:t>в рамках реализации национального проекта «Образование», национальной программы «Цифровая экономика Российской Федерации» на территории Шпаковского муниципального округа</a:t>
            </a:r>
          </a:p>
          <a:p>
            <a:pPr algn="ctr"/>
            <a:endParaRPr lang="ru-RU" sz="3600" b="1" dirty="0" smtClean="0">
              <a:solidFill>
                <a:srgbClr val="03237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0323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91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РУСОВА\Desktop\Точка роста\20201226_1322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РУСОВА\Desktop\Точка роста\20201120_125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4225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\Работа 20-21\Точка роста наша\ТР фото\20200923_091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2" y="1268724"/>
            <a:ext cx="4488184" cy="33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\Работа 20-21\Точка роста наша\ТР фото\IMG-20200926-WA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6" y="1499868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РУСОВА\Documents\Bluetooth Folder\IMG_20210217_123224_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78" y="3290656"/>
            <a:ext cx="3430914" cy="34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5534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РУСОВА\Documents\Bluetooth Folder\20210227_1044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РУСОВА\Documents\Bluetooth Folder\IMG_20210222_203454_2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94047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13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\Работа 20-21\Точка роста наша\ТР фото\20200923_1144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РУСОВА\Desktop\Точка роста\20201210_084010(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70701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\Работа 20-21\Точка роста наша\ТР фото\20200924_0948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РУСОВА\Pictures\ФОТО 20-21\Арт-атмосфера\Прикладное\IMG-20201127-WA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007950"/>
            <a:ext cx="5384800" cy="37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2271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\Работа 20-21\Точка роста наша\ТР фото\20200923_115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\Работа 20-21\Точка роста наша\ТР фото\20200923_115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7785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16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\Работа 20-21\Точка роста наша\ТР фото\20200923_115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\Работа 20-21\Точка роста наша\ТР фото\20200923_1157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3408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17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РУСОВА\Desktop\Точка роста\20201210_093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РУСОВА\Pictures\ФОТО 20-21\АГРО НТИ 2020\20200930_095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92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1" y="378943"/>
            <a:ext cx="11881517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890" y="492486"/>
            <a:ext cx="1110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39412"/>
              </p:ext>
            </p:extLst>
          </p:nvPr>
        </p:nvGraphicFramePr>
        <p:xfrm>
          <a:off x="180011" y="1495234"/>
          <a:ext cx="11881523" cy="6397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507"/>
                <a:gridCol w="1980254"/>
                <a:gridCol w="1980254"/>
                <a:gridCol w="1980254"/>
                <a:gridCol w="1980254"/>
              </a:tblGrid>
              <a:tr h="46891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 адрес образовательной организации, на базе которой создан центр «Точка роста»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данной образовательной организации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обучающихся из других образовательных организаций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972">
                <a:tc v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в ОО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центре «Точка роста»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обучающихся в формате сетевого обучения 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63646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 общеобразовательное учреждение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«Средняя общеобразовательная школа № 12»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Шпаковского муниципального</a:t>
                      </a:r>
                      <a:r>
                        <a:rPr lang="ru-RU" sz="1800" b="1" baseline="0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округа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Ставропольского края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356231  </a:t>
                      </a:r>
                      <a:r>
                        <a:rPr lang="ru-RU" sz="18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Шпаковский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8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с.Татарка</a:t>
                      </a:r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ул.З.Космодемьянской,16 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60030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mpd="sng">
                      <a:noFill/>
                    </a:lnT>
                  </a:tcPr>
                </a:tc>
              </a:tr>
              <a:tr h="33559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453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85402" y="78732"/>
            <a:ext cx="11881517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00770"/>
              </p:ext>
            </p:extLst>
          </p:nvPr>
        </p:nvGraphicFramePr>
        <p:xfrm>
          <a:off x="126678" y="762732"/>
          <a:ext cx="11881520" cy="592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76"/>
                <a:gridCol w="6272244"/>
              </a:tblGrid>
              <a:tr h="440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4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4667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Шахматы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3D-принтер с комплектом  пластика (10шт), Конструктор  для практико-ориентированного изучения  устройств и принципов работы  механических моделей – 3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Аккумуляторная дрель-винтоверт-2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ножи -5 шт.,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запасных стержней  для клеевого пистолета -3шт.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штангенциркуль- 3шт,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Клеевой пистолет – 3шт.,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Электролобзик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универсальных пилок для </a:t>
                      </a:r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электролобзика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 шт.,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бит- 2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пилок для ручного лобзика -5шт.,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пилок для ручного лобзика –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Ручной лобзик – 5 шт.,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сверл универсальный –</a:t>
                      </a:r>
                      <a:r>
                        <a:rPr lang="ru-RU" sz="1200" b="1" baseline="0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шт.</a:t>
                      </a:r>
                    </a:p>
                    <a:p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Квадрокоптер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тип1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Eddron-1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Серийный №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PH4-G-0520-E20-510</a:t>
                      </a:r>
                    </a:p>
                    <a:p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Квадрокоптер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 2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Pioneer mini -3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Смартфон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Xiaomi Redmi Note 8               Pro 64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 -1 шт.</a:t>
                      </a:r>
                    </a:p>
                    <a:p>
                      <a:endParaRPr lang="ru-RU" sz="1200" b="1" dirty="0" smtClean="0">
                        <a:solidFill>
                          <a:srgbClr val="032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32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 smtClean="0">
                        <a:solidFill>
                          <a:srgbClr val="032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для обучения шахматам – 3 </a:t>
                      </a:r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200" b="1" dirty="0" smtClean="0">
                        <a:solidFill>
                          <a:srgbClr val="032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300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85402" y="78732"/>
            <a:ext cx="11881517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38078"/>
              </p:ext>
            </p:extLst>
          </p:nvPr>
        </p:nvGraphicFramePr>
        <p:xfrm>
          <a:off x="126678" y="762732"/>
          <a:ext cx="11881520" cy="583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276"/>
                <a:gridCol w="6272244"/>
              </a:tblGrid>
              <a:tr h="440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Использование оборудования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 программы,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 предметы, при реализации которых используется оборудование, поставленное 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</a:t>
                      </a:r>
                      <a:endParaRPr lang="ru-RU" sz="2400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Перечень используемого оборудования, которое поставлено в рамках реализации регионального проекта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6FA2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«Современная школа» в 2019, 2020 годах</a:t>
                      </a: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Шина складная – 1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Воротник шейный – 1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Табельные средства  для оказания  первой мед. помощи – 1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Тренажер-манекен для отработки сердечно-легочной реанимации – 1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Тренажер-</a:t>
                      </a:r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маникен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отработки приемов удаления инородного тела из верхних дыхательных путей – 1 шт.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Набор имитаторов травм и поражений – 1 шт.</a:t>
                      </a:r>
                    </a:p>
                  </a:txBody>
                  <a:tcPr/>
                </a:tc>
              </a:tr>
              <a:tr h="33559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Ноутбук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Lenovo C№PF13BK3C</a:t>
                      </a:r>
                      <a:endParaRPr lang="ru-RU" sz="12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МФУ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Pantum 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С№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CD9P002085</a:t>
                      </a:r>
                      <a:endParaRPr lang="ru-RU" sz="1200" b="1" dirty="0" smtClean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Ноутбук </a:t>
                      </a:r>
                      <a:r>
                        <a:rPr lang="en-US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HP- 10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шт. 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Шлем виртуальной реальности </a:t>
                      </a:r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Vive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Cosmos</a:t>
                      </a:r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C№FA9B7AM00235</a:t>
                      </a: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Медиазона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Фотоаппарат с объективом в комплекте с картами памяти и штативом ( 2 карты)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С№093070028162</a:t>
                      </a:r>
                    </a:p>
                    <a:p>
                      <a:r>
                        <a:rPr lang="ru-RU" sz="12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Микрофон THOMSON V136, черный – 1 шт.</a:t>
                      </a:r>
                    </a:p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9137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1" y="378943"/>
            <a:ext cx="11881517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697571"/>
              </p:ext>
            </p:extLst>
          </p:nvPr>
        </p:nvGraphicFramePr>
        <p:xfrm>
          <a:off x="155241" y="1188490"/>
          <a:ext cx="11852958" cy="504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986"/>
                <a:gridCol w="3950986"/>
                <a:gridCol w="3950986"/>
              </a:tblGrid>
              <a:tr h="46891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prstClr val="white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в мероприятиях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9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которых приняли участие обучающиеся центров «Точка роста»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обучающихся, принявших участие в мероприятиях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(диплом,</a:t>
                      </a:r>
                      <a:r>
                        <a:rPr lang="ru-RU" sz="2000" b="1" baseline="0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грамота, место и т.д.</a:t>
                      </a: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97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федерального уровня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0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596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краевого уровня 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диплома 1 место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диплома участник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уровня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грамоты 1 место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грамота 2 место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3237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грамоты 3 место</a:t>
                      </a:r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206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99994" y="378943"/>
            <a:ext cx="11881517" cy="684000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Региональный проект «Информационная инфраструктура»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73802"/>
              </p:ext>
            </p:extLst>
          </p:nvPr>
        </p:nvGraphicFramePr>
        <p:xfrm>
          <a:off x="126678" y="1188490"/>
          <a:ext cx="11881521" cy="417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78"/>
                <a:gridCol w="1980253"/>
                <a:gridCol w="1440184"/>
                <a:gridCol w="1440184"/>
                <a:gridCol w="1440184"/>
                <a:gridCol w="4652038"/>
              </a:tblGrid>
              <a:tr h="440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школ </a:t>
                      </a:r>
                      <a:b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 округе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подключенные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  ЕСПД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(номер школы/скорость интернета)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колы, не подключенные </a:t>
                      </a:r>
                      <a:b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 ЕСПД (номер школы/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тип подключения/скорость интернета)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2000" b="1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том числе </a:t>
                      </a:r>
                      <a:r>
                        <a:rPr lang="ru-RU" sz="20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имеющих контент-фильтрацию</a:t>
                      </a:r>
                      <a:endParaRPr lang="ru-RU" sz="20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4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24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446FA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24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446FA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97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xDSL</a:t>
                      </a:r>
                      <a:r>
                        <a:rPr lang="en-US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3237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1 Мбит</a:t>
                      </a:r>
                      <a:endParaRPr lang="ru-RU" b="1" dirty="0">
                        <a:solidFill>
                          <a:srgbClr val="03237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0030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596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4082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rgbClr val="03237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1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55241" y="378943"/>
            <a:ext cx="11881517" cy="1069804"/>
          </a:xfrm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6"/>
          <p:cNvSpPr>
            <a:spLocks/>
          </p:cNvSpPr>
          <p:nvPr/>
        </p:nvSpPr>
        <p:spPr bwMode="auto">
          <a:xfrm>
            <a:off x="155241" y="1988870"/>
            <a:ext cx="11881518" cy="288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Clr>
                <a:srgbClr val="C3260C"/>
              </a:buClr>
              <a:buSzPct val="128000"/>
              <a:buFont typeface="Georgia" pitchFamily="18" charset="0"/>
              <a:buNone/>
            </a:pP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\Работа 20-21\Точка роста наша\ТР фото\20200923_0904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87" y="1818508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\Работа 20-21\Точка роста наша\ТР фото\20200923_0907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640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8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\Работа 20-21\Точка роста наша\ТР фото\20200923_0910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\Работа 20-21\Точка роста наша\ТР фото\20200923_0935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43881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4099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CFBF-E16F-4BFD-BA79-64B4FDADCF45}" type="slidenum">
              <a:rPr lang="ru-RU" alt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ru-RU" alt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rgbClr val="183DB4"/>
          </a:solidFill>
          <a:ln>
            <a:solidFill>
              <a:srgbClr val="183D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РУСОВА\Documents\Bluetooth Folder\20210224_1537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РУСОВА\Documents\Bluetooth Folder\20210224_1536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2811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14794</TotalTime>
  <Words>582</Words>
  <Application>Microsoft Office PowerPoint</Application>
  <PresentationFormat>Произвольный</PresentationFormat>
  <Paragraphs>134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  <vt:lpstr>Фотоотчет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ПРУСОВА</cp:lastModifiedBy>
  <cp:revision>2001</cp:revision>
  <cp:lastPrinted>2021-02-16T14:27:58Z</cp:lastPrinted>
  <dcterms:created xsi:type="dcterms:W3CDTF">2015-03-05T16:55:48Z</dcterms:created>
  <dcterms:modified xsi:type="dcterms:W3CDTF">2021-03-01T13:55:14Z</dcterms:modified>
</cp:coreProperties>
</file>