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72" r:id="rId6"/>
    <p:sldId id="277" r:id="rId7"/>
    <p:sldId id="273" r:id="rId8"/>
    <p:sldId id="262" r:id="rId9"/>
    <p:sldId id="260" r:id="rId10"/>
    <p:sldId id="261" r:id="rId11"/>
    <p:sldId id="278" r:id="rId12"/>
    <p:sldId id="279" r:id="rId13"/>
    <p:sldId id="274" r:id="rId14"/>
    <p:sldId id="264" r:id="rId15"/>
    <p:sldId id="270" r:id="rId16"/>
    <p:sldId id="265" r:id="rId17"/>
    <p:sldId id="266" r:id="rId18"/>
    <p:sldId id="267" r:id="rId19"/>
    <p:sldId id="275" r:id="rId20"/>
    <p:sldId id="268" r:id="rId21"/>
    <p:sldId id="276" r:id="rId22"/>
    <p:sldId id="269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6AD0F6-E987-42FE-BCF1-8A2FE975D5C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16CAA4-3E87-48BD-A464-D10904491C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ilovephotoshop.ru/_ld/38/21896975.jpg" TargetMode="External"/><Relationship Id="rId3" Type="http://schemas.openxmlformats.org/officeDocument/2006/relationships/slide" Target="slide7.xml"/><Relationship Id="rId7" Type="http://schemas.openxmlformats.org/officeDocument/2006/relationships/hyperlink" Target="http://s004.radikal.ru/i208/1008/ac/db2459bca662.jpg" TargetMode="Externa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11" Type="http://schemas.openxmlformats.org/officeDocument/2006/relationships/hyperlink" Target="http://www.0lik.ru/uploads/posts/2010-05/1274780827_0lik.ru_bezimeni-1.jpg" TargetMode="External"/><Relationship Id="rId5" Type="http://schemas.openxmlformats.org/officeDocument/2006/relationships/hyperlink" Target="http://i014.radikal.ru/0806/5b/cd3260cb5940.png" TargetMode="External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package" Target="../embeddings/_________Microsoft_Office_Word4.docx"/><Relationship Id="rId9" Type="http://schemas.openxmlformats.org/officeDocument/2006/relationships/hyperlink" Target="http://www.clker.com/cliparts/d/7/0/4/1206571562785160653nicubunu_RPG_map_symbols_Wooden_Bridge.svg.hi.png" TargetMode="External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ilovephotoshop.ru/_ld/38/21896975.jpg" TargetMode="External"/><Relationship Id="rId3" Type="http://schemas.openxmlformats.org/officeDocument/2006/relationships/slide" Target="slide7.xml"/><Relationship Id="rId7" Type="http://schemas.openxmlformats.org/officeDocument/2006/relationships/hyperlink" Target="http://s004.radikal.ru/i208/1008/ac/db2459bca662.jpg" TargetMode="Externa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hyperlink" Target="http://www.0lik.ru/uploads/posts/2010-05/1274780827_0lik.ru_bezimeni-1.jpg" TargetMode="External"/><Relationship Id="rId5" Type="http://schemas.openxmlformats.org/officeDocument/2006/relationships/hyperlink" Target="http://i014.radikal.ru/0806/5b/cd3260cb5940.png" TargetMode="External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package" Target="../embeddings/_________Microsoft_Office_Word1.docx"/><Relationship Id="rId9" Type="http://schemas.openxmlformats.org/officeDocument/2006/relationships/hyperlink" Target="http://www.clker.com/cliparts/d/7/0/4/1206571562785160653nicubunu_RPG_map_symbols_Wooden_Bridge.svg.hi.png" TargetMode="Externa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ilovephotoshop.ru/_ld/38/21896975.jpg" TargetMode="External"/><Relationship Id="rId3" Type="http://schemas.openxmlformats.org/officeDocument/2006/relationships/slide" Target="slide7.xml"/><Relationship Id="rId7" Type="http://schemas.openxmlformats.org/officeDocument/2006/relationships/hyperlink" Target="http://s004.radikal.ru/i208/1008/ac/db2459bca662.jpg" TargetMode="Externa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hyperlink" Target="http://www.0lik.ru/uploads/posts/2010-05/1274780827_0lik.ru_bezimeni-1.jpg" TargetMode="External"/><Relationship Id="rId5" Type="http://schemas.openxmlformats.org/officeDocument/2006/relationships/hyperlink" Target="http://i014.radikal.ru/0806/5b/cd3260cb5940.png" TargetMode="External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package" Target="../embeddings/_________Microsoft_Office_Word3.docx"/><Relationship Id="rId9" Type="http://schemas.openxmlformats.org/officeDocument/2006/relationships/hyperlink" Target="http://www.clker.com/cliparts/d/7/0/4/1206571562785160653nicubunu_RPG_map_symbols_Wooden_Bridge.svg.hi.png" TargetMode="Externa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МОУ СОШ №12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С.Татарка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Экскурсионный маршрут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«Если будет Россия,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значит буду и Я»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Святой источник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:\экскурсия\Святой колодец\101_0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071678"/>
            <a:ext cx="4206888" cy="3155166"/>
          </a:xfrm>
          <a:prstGeom prst="rect">
            <a:avLst/>
          </a:prstGeom>
          <a:noFill/>
        </p:spPr>
      </p:pic>
      <p:pic>
        <p:nvPicPr>
          <p:cNvPr id="2051" name="Picture 3" descr="H:\экскурсия\Святой колодец\101_0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12" y="2071678"/>
            <a:ext cx="4206888" cy="31551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4286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Карта маршрута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214282" y="642918"/>
          <a:ext cx="8716963" cy="6021387"/>
        </p:xfrm>
        <a:graphic>
          <a:graphicData uri="http://schemas.openxmlformats.org/presentationml/2006/ole">
            <p:oleObj spid="_x0000_s22530" name="Документ" r:id="rId4" imgW="10547490" imgH="7324628" progId="Word.Document.12">
              <p:embed/>
            </p:oleObj>
          </a:graphicData>
        </a:graphic>
      </p:graphicFrame>
      <p:pic>
        <p:nvPicPr>
          <p:cNvPr id="5" name="i-main-pic" descr="Картинка 33 из 1219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00504"/>
            <a:ext cx="2171700" cy="20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3 из 1219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071678"/>
            <a:ext cx="2171700" cy="20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0 из 120924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442913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98604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28604"/>
            <a:ext cx="130465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4 из 11034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357298"/>
            <a:ext cx="157163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3 из 18165">
            <a:hlinkClick r:id="rId13" tgtFrame="_blank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2000240"/>
            <a:ext cx="7059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488" y="628652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Остановка  «</a:t>
            </a:r>
            <a:r>
              <a:rPr lang="ru-RU" sz="1400" dirty="0" smtClean="0">
                <a:hlinkClick r:id="rId15" action="ppaction://hlinksldjump"/>
              </a:rPr>
              <a:t>Лавочки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64357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Святой </a:t>
            </a:r>
            <a:r>
              <a:rPr lang="ru-RU" sz="1400" dirty="0" smtClean="0">
                <a:hlinkClick r:id="rId3" action="ppaction://hlinksldjump"/>
              </a:rPr>
              <a:t>источник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492919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16" action="ppaction://hlinksldjump"/>
              </a:rPr>
              <a:t>Татарские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" action="ppaction://noaction"/>
              </a:rPr>
              <a:t>скалы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571876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Дом архитектора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342900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Хор «Сударушка»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328612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Съёмочная площадка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157161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«Большой» мост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43372" y="71435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«Кровавый» мост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72132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3.Татарские скалы, Татарское городище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6703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Название городищу –Татарское, дали русские военные топографы, составляющие первые карты Северного Кавказа. Первым исследователем памятника стал  основатель Ставропольского краеведческого музея Г.Н. </a:t>
            </a:r>
            <a:r>
              <a:rPr lang="ru-RU" sz="8000" dirty="0" err="1" smtClean="0"/>
              <a:t>Прозрителев</a:t>
            </a:r>
            <a:r>
              <a:rPr lang="ru-RU" sz="8000" dirty="0" smtClean="0"/>
              <a:t>. А затем после Великой Отечественной войны городище изучила Т.М.Минаева. С 1960 года памятник был поставлен на государственный учет как объект республиканского значения, а с 1992 года на базе городища был создан музей-заповедник. В 1995 году указом президента РФ Татарское городище объявлено памятником федерального значения.</a:t>
            </a:r>
          </a:p>
          <a:p>
            <a:r>
              <a:rPr lang="ru-RU" sz="8000" dirty="0" smtClean="0"/>
              <a:t>Археологи Каменский, </a:t>
            </a:r>
            <a:r>
              <a:rPr lang="ru-RU" sz="8000" dirty="0" err="1" smtClean="0"/>
              <a:t>Охонько</a:t>
            </a:r>
            <a:r>
              <a:rPr lang="ru-RU" sz="8000" dirty="0" smtClean="0"/>
              <a:t>, Малашев провели раскопки и другие исследования и выявили, что оно состоит из трех автономных укреплений, площадью более 220 га. Основу природно-археологического комплекса составляют три отдельные городища: Первое (оно же центральное), Второе и Третье, связанных между собой древними дорогами и тропами.</a:t>
            </a:r>
          </a:p>
          <a:p>
            <a:r>
              <a:rPr lang="ru-RU" sz="8000" dirty="0" smtClean="0"/>
              <a:t>За селом в верхней части склона Ставропольской горы на протяжении 500м.на поверхность выходит мощный пласт известняка –ракушечника .Это и есть Татарские скалы. Самая длинная из них -17м, а в высоту- 4м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487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 Дом художника </a:t>
            </a:r>
            <a:r>
              <a:rPr lang="ru-RU" b="1" dirty="0" err="1" smtClean="0">
                <a:solidFill>
                  <a:srgbClr val="C00000"/>
                </a:solidFill>
              </a:rPr>
              <a:t>Гречишкина</a:t>
            </a:r>
            <a:r>
              <a:rPr lang="ru-RU" b="1" dirty="0" smtClean="0">
                <a:solidFill>
                  <a:srgbClr val="C00000"/>
                </a:solidFill>
              </a:rPr>
              <a:t> П.М.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П.М.Гречишкин</a:t>
            </a:r>
            <a:r>
              <a:rPr lang="ru-RU" dirty="0" smtClean="0"/>
              <a:t> - член Союза художников России, заслуженный художник России. Родился в с. Татарка, в семье столяра, 16 января 1923 года. Рисовать начал в пятилетнем возрасте.</a:t>
            </a:r>
          </a:p>
          <a:p>
            <a:r>
              <a:rPr lang="ru-RU" dirty="0" smtClean="0"/>
              <a:t>5 ноября 1987 г.была открыта картинная галерея пейзажей </a:t>
            </a:r>
            <a:r>
              <a:rPr lang="ru-RU" dirty="0" err="1" smtClean="0"/>
              <a:t>Гречишкина</a:t>
            </a:r>
            <a:r>
              <a:rPr lang="ru-RU" dirty="0" smtClean="0"/>
              <a:t>, в которой разместились 167 полотен, подаренных автором городу .В настоящее время там находится 500 работ. Он умер 10 августа 2010г. Имя художника знает весь 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4.  Дом скульптора </a:t>
            </a:r>
            <a:r>
              <a:rPr lang="ru-RU" b="1" dirty="0" err="1" smtClean="0">
                <a:solidFill>
                  <a:srgbClr val="C00000"/>
                </a:solidFill>
              </a:rPr>
              <a:t>Г.П.Мясникова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Учительская\Рабочий стол\фото село\DSC01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4762533" cy="35719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841620" cy="46817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Г.П. Мясников</a:t>
            </a:r>
          </a:p>
          <a:p>
            <a:pPr>
              <a:buNone/>
            </a:pPr>
            <a:r>
              <a:rPr lang="ru-RU" dirty="0" smtClean="0"/>
              <a:t>   Родился в 1954 году. Окончил Ставропольское высшее военное авиационное училище летчиков. Окончил ростовскую Академию архитектуры и искусств. С 1976г. является членом Союза художников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Открытие памятника к 65-летию Победы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00562" y="1524000"/>
            <a:ext cx="4429156" cy="731520"/>
          </a:xfrm>
        </p:spPr>
        <p:txBody>
          <a:bodyPr/>
          <a:lstStyle/>
          <a:p>
            <a:r>
              <a:rPr lang="ru-RU" sz="2000" dirty="0" smtClean="0"/>
              <a:t>Проектировал памятник </a:t>
            </a:r>
            <a:r>
              <a:rPr lang="ru-RU" sz="2000" u="sng" dirty="0" smtClean="0"/>
              <a:t>наш</a:t>
            </a:r>
            <a:r>
              <a:rPr lang="ru-RU" sz="2000" dirty="0" smtClean="0"/>
              <a:t> скульптор  Мясников Г.П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:\экскурсия\SDC127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643182"/>
            <a:ext cx="4242336" cy="3181752"/>
          </a:xfrm>
          <a:prstGeom prst="rect">
            <a:avLst/>
          </a:prstGeom>
          <a:noFill/>
        </p:spPr>
      </p:pic>
      <p:pic>
        <p:nvPicPr>
          <p:cNvPr id="6" name="Picture 3" descr="H:\экскурсия\SDC127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2643182"/>
            <a:ext cx="4338116" cy="32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Памятник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5.  Народный хор «Сударушка»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:\экскурсия\SDC12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Борис А\Desktop\ШКОЛА\Фотошкола\Фотографии 2010\9.05.2010\SDC12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4038600" cy="3028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643050"/>
            <a:ext cx="2857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Творчество народного хора «Сударушка»</a:t>
            </a:r>
          </a:p>
          <a:p>
            <a:r>
              <a:rPr lang="ru-RU" dirty="0" smtClean="0"/>
              <a:t>В 2012 - 30 лет народному хору «Сударушка». Первым руководителем был И.И.Нелюба. Будущий композитор играл на инструменте , даже не зная нотной грамоты. Нынешним руководителем хора и автором многих песен является </a:t>
            </a:r>
            <a:r>
              <a:rPr lang="ru-RU" dirty="0" err="1" smtClean="0"/>
              <a:t>Важов</a:t>
            </a:r>
            <a:r>
              <a:rPr lang="ru-RU" dirty="0" smtClean="0"/>
              <a:t> В.В. В настоящее время в хоре 14 участников.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6.  «Большой» мост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Учительская\Рабочий стол\фото село\DSC01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206888" cy="3155166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ская\Рабочий стол\фото село\DSC01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117992" cy="30884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185736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Вид, открывающийся с моста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627966" cy="732974"/>
          </a:xfrm>
        </p:spPr>
        <p:txBody>
          <a:bodyPr/>
          <a:lstStyle/>
          <a:p>
            <a:r>
              <a:rPr lang="ru-RU" dirty="0" smtClean="0"/>
              <a:t>Развалины моста и сейчас выглядят впечатляюще!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7.  Мост Туапсинской железной дороги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«Кровавый мост»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Учительская\Рабочий стол\фото село\DSC010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571744"/>
            <a:ext cx="4432838" cy="3324628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ская\Рабочий стол\фото село\DSC010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433367" cy="332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7.  Мост Туапсинской железной дороги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«Кровавый мост»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Х.Верхний-Егорлык</a:t>
            </a:r>
            <a:r>
              <a:rPr lang="ru-RU" b="1" dirty="0" smtClean="0"/>
              <a:t>. Мост Туапсинской железной дороги.</a:t>
            </a:r>
            <a:endParaRPr lang="ru-RU" dirty="0" smtClean="0"/>
          </a:p>
          <a:p>
            <a:r>
              <a:rPr lang="ru-RU" dirty="0" smtClean="0"/>
              <a:t>В долине реки Егорлык одиноко возвышается 25-метровый гигант- на сегодняшний день самый высокий мост через реку, это фрагмент недействующей сегодня моста Туапсинской железной дороги, построенной 1913-16 </a:t>
            </a:r>
            <a:r>
              <a:rPr lang="ru-RU" dirty="0" err="1" smtClean="0"/>
              <a:t>гг</a:t>
            </a:r>
            <a:r>
              <a:rPr lang="ru-RU" dirty="0" smtClean="0"/>
              <a:t>, протяженность которой составляла 334 версты. Почти все работы велись вручную.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 маршруте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Здравствуйте. Сегодня мы совершим увлекательное путешествие . Данная  экскурсия рассчитана на уч-ся 5-11кл. Вблизи г.Ставрополя есть удивительный уголок – село с интригующим названием «Татарка». Мы проведем с вами путешествие по Татарскому лесу и с. Татарка. Увидим Святой источник, Татарские скалы, мост Туапсинской железной дороги, памятник павшим героям (автор, наш земляк, Г.П.Мясников). Дом, в котором снимался художественный фильм « Мужики», дом, где жил знаменитый художник </a:t>
            </a:r>
            <a:r>
              <a:rPr lang="ru-RU" dirty="0" err="1" smtClean="0"/>
              <a:t>Гречишкин</a:t>
            </a:r>
            <a:r>
              <a:rPr lang="ru-RU" dirty="0" smtClean="0"/>
              <a:t> и многое другое. Продолжительность нашей экскурсии -3 часа.</a:t>
            </a:r>
          </a:p>
          <a:p>
            <a:r>
              <a:rPr lang="ru-RU" dirty="0" smtClean="0"/>
              <a:t>Татарка расположилась на южных склонах Ставропольской возвышенности в 3км от краевого центра.</a:t>
            </a:r>
          </a:p>
          <a:p>
            <a:r>
              <a:rPr lang="ru-RU" dirty="0" smtClean="0"/>
              <a:t>Основанное в 1818 г.как хутор, приписанный к с. </a:t>
            </a:r>
            <a:r>
              <a:rPr lang="ru-RU" dirty="0" err="1" smtClean="0"/>
              <a:t>Надеждинскому</a:t>
            </a:r>
            <a:r>
              <a:rPr lang="ru-RU" dirty="0" smtClean="0"/>
              <a:t>, в1829 году получило надел земли и стало селом. В 1835 году по высочайшему повелению село переименовано в станицу  и причислено к Ставропольскому Казачьему полку.</a:t>
            </a:r>
          </a:p>
          <a:p>
            <a:r>
              <a:rPr lang="ru-RU" dirty="0" smtClean="0"/>
              <a:t>Название поселения, по мнению большинства исследователей края, дали русские переселенцы, которые обычно, не вникая в национальные различия местных жителей, называли их «татарами».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этом доме «жила» главная героиня фильма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429124" y="1428736"/>
            <a:ext cx="4572032" cy="8267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Перекрёсток, на котором разворачивались основные события.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8.  Здесь снимался фильм «Мужики»!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Учительская\Рабочий стол\фото село\DSC010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337587" cy="3253190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ская\Рабочий стол\фото село\DSC010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338116" cy="325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630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Фильм  «МУЖИКИ»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1980году в селе снимался художественный фильм «Мужики», где наши односельчане принимали активное участие в съёмках. Впервые фильм был показан в 1982г в доме культуры с.Татарка. Мы рады , что окрестности села и местные дворы останутся на киноплёнке.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9.  Наша школа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:\экскурсия\DSC00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97389" cy="3298042"/>
          </a:xfrm>
          <a:prstGeom prst="rect">
            <a:avLst/>
          </a:prstGeom>
          <a:noFill/>
        </p:spPr>
      </p:pic>
      <p:pic>
        <p:nvPicPr>
          <p:cNvPr id="6147" name="Picture 3" descr="C:\Users\Борис А\Desktop\ШКОЛА\Фотошкола\Новая папка\DSC00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397389" cy="329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орис А\Desktop\ШКОЛА\Фотошкола\Фотографии 2010\1.09.10\SDC134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714884"/>
            <a:ext cx="7207273" cy="5715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Мы ждём ВАС 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4286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Карта маршрута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214282" y="642918"/>
          <a:ext cx="8716963" cy="6021387"/>
        </p:xfrm>
        <a:graphic>
          <a:graphicData uri="http://schemas.openxmlformats.org/presentationml/2006/ole">
            <p:oleObj spid="_x0000_s5122" name="Документ" r:id="rId4" imgW="10547490" imgH="7324628" progId="Word.Document.12">
              <p:embed/>
            </p:oleObj>
          </a:graphicData>
        </a:graphic>
      </p:graphicFrame>
      <p:pic>
        <p:nvPicPr>
          <p:cNvPr id="5" name="i-main-pic" descr="Картинка 33 из 1219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00504"/>
            <a:ext cx="2171700" cy="20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3 из 1219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071678"/>
            <a:ext cx="2171700" cy="20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0 из 120924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442913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98604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28604"/>
            <a:ext cx="130465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4 из 11034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357298"/>
            <a:ext cx="157163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3 из 18165">
            <a:hlinkClick r:id="rId13" tgtFrame="_blank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2000240"/>
            <a:ext cx="7059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488" y="628652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Остановка  «</a:t>
            </a:r>
            <a:r>
              <a:rPr lang="ru-RU" sz="1400" dirty="0" smtClean="0">
                <a:hlinkClick r:id="rId15" action="ppaction://hlinksldjump"/>
              </a:rPr>
              <a:t>Лавочки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64357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Святой </a:t>
            </a:r>
            <a:r>
              <a:rPr lang="ru-RU" sz="1400" dirty="0" smtClean="0">
                <a:hlinkClick r:id="rId3" action="ppaction://hlinksldjump"/>
              </a:rPr>
              <a:t>источник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492919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" action="ppaction://noaction"/>
              </a:rPr>
              <a:t>Татарские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" action="ppaction://noaction"/>
              </a:rPr>
              <a:t>скалы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571876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Дом архитектора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342900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Хор «Сударушка»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328612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Съёмочная площадка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157161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«Большой» мост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43372" y="71435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«Кровавый» мост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72132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1.  Наше село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863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u="sng" dirty="0" smtClean="0"/>
              <a:t>ГЕРБ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Муниципального образования Татарского сельского совета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r>
              <a:rPr lang="ru-RU" sz="4800" dirty="0" smtClean="0"/>
              <a:t>Герб представляет собой лазоревый щит французской формы, окаймлённой золотом. В основании щита серебряная пирамидальная фигура с арочным проёмом по центру. В лазоревом проеме серебряный равноконечный крест греческой формы.</a:t>
            </a:r>
          </a:p>
          <a:p>
            <a:r>
              <a:rPr lang="ru-RU" sz="4800" dirty="0" smtClean="0"/>
              <a:t>Во главе щита серебряный диск  с десятью золотыми лепестками. От основания к центру исходят золотые лучи. Пирамидальная фигура серебряного цвета- символическое изображение горы </a:t>
            </a:r>
            <a:r>
              <a:rPr lang="ru-RU" sz="4800" dirty="0" err="1" smtClean="0"/>
              <a:t>Стрижамент</a:t>
            </a:r>
            <a:r>
              <a:rPr lang="ru-RU" sz="4800" dirty="0" smtClean="0"/>
              <a:t> (831 м) самая высокая точка Ставропольских высот. Территория отличается горным рельефом. Арочный проём и крест является символическим изображением святого колодца, расположенного на административной территории, пользующегося почитанием у населения Ставропольского края и других регионов. Фигура во главе щита символизирует муниципальное образование Татарского сельсовета, состоящего из десяти населённых пунктов с центром в с.Татарка. Территория является сельскохозяйственным регионом. Золотой цвет означает богатство и плодородие. </a:t>
            </a:r>
            <a:r>
              <a:rPr lang="ru-RU" sz="4800" dirty="0" err="1" smtClean="0"/>
              <a:t>Голубой</a:t>
            </a:r>
            <a:r>
              <a:rPr lang="ru-RU" sz="4800" dirty="0" smtClean="0"/>
              <a:t> цвет щита символизирует такие понятия, как честь , слава, верность и искренность. Серебряный цвет означает чистоту, мудрость, радость.</a:t>
            </a:r>
          </a:p>
          <a:p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71472" y="1428736"/>
          <a:ext cx="3500462" cy="4918322"/>
        </p:xfrm>
        <a:graphic>
          <a:graphicData uri="http://schemas.openxmlformats.org/presentationml/2006/ole">
            <p:oleObj spid="_x0000_s20482" name="Документ" r:id="rId3" imgW="5948836" imgH="835666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Татарский лес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mtClean="0"/>
              <a:t>Этот </a:t>
            </a:r>
            <a:r>
              <a:rPr lang="ru-RU" dirty="0" smtClean="0"/>
              <a:t>лес находится на южных склонах Ставропольских высот, изрезанных глубокими оврагами и балками. Название леса происходит от реки и селения Татарка. Судить о древесном составе этого леса можно по данным 1800г. В то время площадь лесного массива оценивалась 834га. Среди древесных пород первое место в этом лесу занимал граб-51%, на втором- клён-17% и дуб-11 %, затем следовали ясень, бук, вяз. Прочие деревья посчитаны не были. Во второй половине 20 века, как не странно, площадь леса стала 1180га. Изменилось и соотношение древесных пород.</a:t>
            </a:r>
          </a:p>
          <a:p>
            <a:r>
              <a:rPr lang="ru-RU" dirty="0" smtClean="0"/>
              <a:t>Во время войны(1941-1945)  Татарский лес был сожжен немцами, т.к. они очень боялись партизан. После войны лес был заново посажен жителями села и г.Ставрополя.</a:t>
            </a:r>
          </a:p>
          <a:p>
            <a:r>
              <a:rPr lang="ru-RU" dirty="0" smtClean="0"/>
              <a:t>На первое место вышел дуб-76%, на второе-ясень -11%, на третье- граб-8%, остальные виды деревьев стали занимать незначительный процент.</a:t>
            </a:r>
          </a:p>
          <a:p>
            <a:r>
              <a:rPr lang="ru-RU" dirty="0" smtClean="0"/>
              <a:t>В подлеске леса растут такие кустарники: боярышник, терн, кизил, бересклет, бузина, калина и др. Много в Татарском лесу и цветов, радующих глаз своей палитрой с ранней весны до поздней осени.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4286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Карта маршрута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214282" y="642918"/>
          <a:ext cx="8716963" cy="6021387"/>
        </p:xfrm>
        <a:graphic>
          <a:graphicData uri="http://schemas.openxmlformats.org/presentationml/2006/ole">
            <p:oleObj spid="_x0000_s21506" name="Документ" r:id="rId4" imgW="10547490" imgH="7324628" progId="Word.Document.12">
              <p:embed/>
            </p:oleObj>
          </a:graphicData>
        </a:graphic>
      </p:graphicFrame>
      <p:pic>
        <p:nvPicPr>
          <p:cNvPr id="5" name="i-main-pic" descr="Картинка 33 из 1219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00504"/>
            <a:ext cx="2171700" cy="20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3 из 12192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071678"/>
            <a:ext cx="2171700" cy="20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0 из 120924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442913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98604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28604"/>
            <a:ext cx="130465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4 из 11034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357298"/>
            <a:ext cx="157163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3 из 18165">
            <a:hlinkClick r:id="rId13" tgtFrame="_blank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2000240"/>
            <a:ext cx="7059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488" y="628652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Остановка  «</a:t>
            </a:r>
            <a:r>
              <a:rPr lang="ru-RU" sz="1400" dirty="0" smtClean="0">
                <a:hlinkClick r:id="rId15" action="ppaction://hlinksldjump"/>
              </a:rPr>
              <a:t>Лавочки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64357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Святой </a:t>
            </a:r>
            <a:r>
              <a:rPr lang="ru-RU" sz="1400" dirty="0" smtClean="0">
                <a:hlinkClick r:id="rId3" action="ppaction://hlinksldjump"/>
              </a:rPr>
              <a:t>источник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4929198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Татарские скалы</a:t>
            </a:r>
            <a:r>
              <a:rPr lang="ru-RU" sz="1400" dirty="0" smtClean="0">
                <a:hlinkClick r:id="" action="ppaction://noaction"/>
              </a:rPr>
              <a:t>3.Татарские скалы, Татарское городище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571876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Дом архитектора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342900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Хор «Сударушка»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328612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Съёмочная площадка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157161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«Большой» мост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43372" y="71435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«Кровавый» мост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72132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2.  Святой источник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Святой источник, расположенный в Татарском лесу, неразрывно связан с храмом Казанской иконы Божьей матери. Первое официальное упоминание о нем относится к  середине 19 века. Недалеко от храма, по свидетельству архивного документа за 1872 год, находился святой колодец, к которому приходили верующие.</a:t>
            </a:r>
          </a:p>
          <a:p>
            <a:r>
              <a:rPr lang="ru-RU" dirty="0" smtClean="0"/>
              <a:t>В коне 19 века при Архиепископе </a:t>
            </a:r>
            <a:r>
              <a:rPr lang="ru-RU" dirty="0" err="1" smtClean="0"/>
              <a:t>Агафодоре</a:t>
            </a:r>
            <a:r>
              <a:rPr lang="ru-RU" dirty="0" smtClean="0"/>
              <a:t> источник был официально признан чудотворным. Сохранились многочисленные свидетельства о видениях богоматери над родником , случаях исцеления.</a:t>
            </a:r>
          </a:p>
          <a:p>
            <a:r>
              <a:rPr lang="ru-RU" dirty="0" smtClean="0"/>
              <a:t>В военные годы источник пострадал также сильно , как и храм в селе Татарка. Летом 1959 года святое место разрушили до основания. В начале 90-х энтузиастами  села был найден и  расчищен грот, родник ожил. В настоящее время Святой источник именуется «Архиерейское подворье «Всех скорбящих радость»» общей площадью 1,5 га земли. Святое место пользуется большой популярностью у жителей края и России.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Святой источник</a:t>
            </a:r>
            <a:endParaRPr lang="ru-RU" b="1" dirty="0"/>
          </a:p>
        </p:txBody>
      </p:sp>
      <p:pic>
        <p:nvPicPr>
          <p:cNvPr id="3074" name="Picture 2" descr="H:\экскурсия\Святой колодец\101_0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02139" cy="3226604"/>
          </a:xfrm>
          <a:prstGeom prst="rect">
            <a:avLst/>
          </a:prstGeom>
          <a:noFill/>
        </p:spPr>
      </p:pic>
      <p:pic>
        <p:nvPicPr>
          <p:cNvPr id="3075" name="Picture 3" descr="H:\экскурсия\Святой колодец\101_0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308493" cy="32313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1435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Дорога к источнику  идёт</a:t>
            </a:r>
          </a:p>
          <a:p>
            <a:r>
              <a:rPr lang="ru-RU" dirty="0" smtClean="0"/>
              <a:t> через лес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17859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Колокольня видна издалека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Святой источник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экскурсия\Святой колодец\101_0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97389" cy="3298042"/>
          </a:xfrm>
          <a:prstGeom prst="rect">
            <a:avLst/>
          </a:prstGeom>
          <a:noFill/>
        </p:spPr>
      </p:pic>
      <p:pic>
        <p:nvPicPr>
          <p:cNvPr id="1027" name="Picture 3" descr="H:\экскурсия\Святой колодец\101_0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08493" cy="32313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2863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Старинный грот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20716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Часовня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4">
      <a:dk1>
        <a:sysClr val="windowText" lastClr="000000"/>
      </a:dk1>
      <a:lt1>
        <a:sysClr val="window" lastClr="FFFFFF"/>
      </a:lt1>
      <a:dk2>
        <a:srgbClr val="646B86"/>
      </a:dk2>
      <a:lt2>
        <a:srgbClr val="84C1FF"/>
      </a:lt2>
      <a:accent1>
        <a:srgbClr val="D16349"/>
      </a:accent1>
      <a:accent2>
        <a:srgbClr val="CCB400"/>
      </a:accent2>
      <a:accent3>
        <a:srgbClr val="FFCC00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306</TotalTime>
  <Words>1138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Официальная</vt:lpstr>
      <vt:lpstr>Документ</vt:lpstr>
      <vt:lpstr>Экскурсионный маршрут  «Если будет Россия,  значит буду и Я»</vt:lpstr>
      <vt:lpstr>О маршруте</vt:lpstr>
      <vt:lpstr>Карта маршрута</vt:lpstr>
      <vt:lpstr>1.  Наше село</vt:lpstr>
      <vt:lpstr>Татарский лес</vt:lpstr>
      <vt:lpstr>Карта маршрута</vt:lpstr>
      <vt:lpstr>2.  Святой источник</vt:lpstr>
      <vt:lpstr>Святой источник</vt:lpstr>
      <vt:lpstr>Святой источник</vt:lpstr>
      <vt:lpstr>Святой источник</vt:lpstr>
      <vt:lpstr>Карта маршрута</vt:lpstr>
      <vt:lpstr>3.Татарские скалы, Татарское городище</vt:lpstr>
      <vt:lpstr>       Дом художника Гречишкина П.М.</vt:lpstr>
      <vt:lpstr>4.  Дом скульптора Г.П.Мясникова</vt:lpstr>
      <vt:lpstr>Памятник</vt:lpstr>
      <vt:lpstr>5.  Народный хор «Сударушка»</vt:lpstr>
      <vt:lpstr>6.  «Большой» мост</vt:lpstr>
      <vt:lpstr>7.  Мост Туапсинской железной дороги «Кровавый мост»</vt:lpstr>
      <vt:lpstr>7.  Мост Туапсинской железной дороги «Кровавый мост»</vt:lpstr>
      <vt:lpstr>8.  Здесь снимался фильм «Мужики»!</vt:lpstr>
      <vt:lpstr>  Фильм  «МУЖИКИ»</vt:lpstr>
      <vt:lpstr>9.  Наша школа</vt:lpstr>
      <vt:lpstr>  Мы ждём ВАС 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Учительская</dc:creator>
  <cp:lastModifiedBy>Прусовы</cp:lastModifiedBy>
  <cp:revision>34</cp:revision>
  <dcterms:created xsi:type="dcterms:W3CDTF">2011-10-24T09:50:31Z</dcterms:created>
  <dcterms:modified xsi:type="dcterms:W3CDTF">2012-01-18T12:28:04Z</dcterms:modified>
</cp:coreProperties>
</file>